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8" r:id="rId4"/>
    <p:sldId id="260" r:id="rId5"/>
    <p:sldId id="261" r:id="rId6"/>
    <p:sldId id="262" r:id="rId7"/>
    <p:sldId id="263" r:id="rId8"/>
    <p:sldId id="265" r:id="rId9"/>
    <p:sldId id="259" r:id="rId10"/>
    <p:sldId id="264" r:id="rId11"/>
    <p:sldId id="266" r:id="rId12"/>
    <p:sldId id="267" r:id="rId13"/>
    <p:sldId id="269" r:id="rId14"/>
    <p:sldId id="270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0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7A89D-9AAB-438C-9B1B-6D39494AEB95}" type="datetimeFigureOut">
              <a:rPr lang="ru-RU" smtClean="0"/>
              <a:t>13.12.2023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BF91F-FFE7-488F-A7AF-46B2527687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7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545398-4294-AFB2-B90E-A7F578077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D7C5A40-BF45-8A29-A8CF-5AF2F651F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F3D492-155B-D80A-EFAA-D936961F9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87E29-85AB-4AE2-9C7B-714D45DCE4DF}" type="datetime1">
              <a:rPr lang="ru-RU" smtClean="0"/>
              <a:t>13.12.2023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1D6A88-A4B0-F391-3FC7-ED6870659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3F7A86-40CD-B57A-DCDF-6AE855E4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9538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8ACB4-3866-08C5-F537-6323543A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2B562A-307C-951B-9140-39BAC60A0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B3E737-D33D-815B-1B82-F4B8859FC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2850-4957-44E3-8E9C-0C563A4B9799}" type="datetime1">
              <a:rPr lang="ru-RU" smtClean="0"/>
              <a:t>13.12.2023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DA8EE4-FB5D-4075-93FA-3B03C4C43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E7DAE8-A262-4296-7E3F-AF616232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541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F995E95-1897-ABCD-5170-703D374593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ADBC4B2-0751-8500-BEAA-FE86FEFD3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74C7E2-47AB-98CA-9C32-3A139AA3C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1FA19-8A58-4B19-B03C-849E8C8F017F}" type="datetime1">
              <a:rPr lang="ru-RU" smtClean="0"/>
              <a:t>13.12.2023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E61901-5EC4-E0B6-9EC7-F16AF152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BF6328-9A2A-9C25-9934-8FC4D2AA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10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3391C-0971-8806-8D07-521044729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FBD145-3F95-2B05-E829-4A18DE53D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F2D1C3-8472-2398-3256-62A0E3C92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640C4-3187-48D3-93FA-4BD306D7991A}" type="datetime1">
              <a:rPr lang="ru-RU" smtClean="0"/>
              <a:t>13.12.2023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8FAC27-F30A-FE4D-B2A3-FD9085689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66D562-9E5F-724E-0402-DDE8EEA0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276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89D81C-702C-1A56-293D-5B53E160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52B4CF-3D74-9DCF-31BD-8CAF8D10F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2099B1-60B8-B07D-0756-E1A8040BD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9A18F-6F59-4CF7-98A6-35A0630F9250}" type="datetime1">
              <a:rPr lang="ru-RU" smtClean="0"/>
              <a:t>13.12.2023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808890-27B5-5DB1-0B96-2F9DFEA22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233C4F-6ADD-894B-6F9D-EC00B315C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207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6709B1-0709-C438-A9CB-4B1C8E6AB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F13CDA-6951-CFD1-7A1E-9549E5902C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E9C0860-73CD-942A-B6C7-C98081A7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CCB3A85-B9CB-441D-59A0-AB3AFF52F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1B56B-A3C4-4355-8B53-FE77E8DCEAE5}" type="datetime1">
              <a:rPr lang="ru-RU" smtClean="0"/>
              <a:t>13.12.2023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D4DD233-2E13-4A9E-92B5-5D190534B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11E418-1D3B-A824-504A-6AA79ACCA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5842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FB1512-DFA5-0248-D232-9A0E8E4E8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A140DE-69C0-4D7B-E9CB-D5C826816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8CD703-B10D-BFD2-F67E-610DD5155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3E81E5-473C-B4BB-0EEB-C08EDC686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431937C-7377-DCBA-58F4-D0BEB6164D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657FAD0-0D71-DD5E-D0CD-DF261EF5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D2F63-3489-4136-998D-87D6860B92AC}" type="datetime1">
              <a:rPr lang="ru-RU" smtClean="0"/>
              <a:t>13.12.2023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CB4EABA-D777-E35B-C546-2850B3B9C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0A8E4D6-75CA-A0AC-9BA0-9C47E8DDE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6436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364464-9E25-09B7-AE74-F6995F696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EE9ACE0-5612-22F0-C077-60453534B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F1CC-0DE7-4C27-9E58-5751F6C5C016}" type="datetime1">
              <a:rPr lang="ru-RU" smtClean="0"/>
              <a:t>13.12.2023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00192D8-F4B2-4320-22B5-271C39F12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E6262D-6AF8-4599-01E8-09F52E772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4517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3AF9868-EF43-EC63-2DCC-9AF839F89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C80E-88D1-4745-8F91-4D3C7C98108B}" type="datetime1">
              <a:rPr lang="ru-RU" smtClean="0"/>
              <a:t>13.12.2023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37EDD04-9039-4C9A-619D-6CBCBD2A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9ADFDE-4044-49A5-4641-B3A21F2D3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496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E6027-7962-84B0-9668-ED28EA422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EDF7DE-CEA1-4802-EF77-D6536E7C2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CAA6F28-750C-B901-35BF-7122B11B81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B74877-1B9E-B65B-8B4B-E1D45AB3E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2FB93-4CF1-456C-9C1D-3A21E790B685}" type="datetime1">
              <a:rPr lang="ru-RU" smtClean="0"/>
              <a:t>13.12.2023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D07E80-B049-5016-1156-9BA3F9C8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7FB1FBE-A0DC-C8B9-C49D-4DA94750C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82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DA0CA-C9BC-1CA6-770E-541DB064E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6CBAE33-FE69-3AD2-57A9-E83E0E44D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3143B8-6A01-C540-851A-E91EB8E20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B0057B-30D6-3862-857A-75F1C24C8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ED9F-F9E8-4FC2-80D3-64AEC0596F28}" type="datetime1">
              <a:rPr lang="ru-RU" smtClean="0"/>
              <a:t>13.12.2023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0BAA0F-86C8-A06B-2FFA-360A04EEA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289BD7-1D7E-F78B-768C-E50B9FF03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351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3BE90A-E86E-6CDC-382A-92C1AC819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5138B2-E1BC-0AE2-5496-45D002B9C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A186E7-DB71-EE35-14DC-0DB9C458E6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F5EEB-9050-4260-966A-EBC879BD0E4B}" type="datetime1">
              <a:rPr lang="ru-RU" smtClean="0"/>
              <a:t>13.12.2023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0F506E-8574-13C4-4580-D5D4015BC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B3CF05-34DA-8E48-D835-9E83C0744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758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jpe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F3B12-1C70-F75B-6204-63B311F052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800" dirty="0"/>
              <a:t>Комплексная система управления движением инвалидной коляски с расширенными функциональными возможностями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A67C7EB-BC9A-8195-779A-F4BD6A3D79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ru-RU" dirty="0"/>
              <a:t>Автор</a:t>
            </a:r>
            <a:r>
              <a:rPr lang="en-US" dirty="0"/>
              <a:t>: </a:t>
            </a:r>
            <a:r>
              <a:rPr lang="ru-RU" dirty="0"/>
              <a:t>Калашников Д.А.</a:t>
            </a:r>
          </a:p>
        </p:txBody>
      </p:sp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CF5C6CED-6655-8253-F7B0-873DB48FB2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6775" y="574198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A829E9-D2F7-C114-72F5-3C7E776BB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Обоснование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A0D7B7-5EEE-9A57-EEFA-E67089E6E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950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Проанализировав все представленные решения, можно сделать следующие выводы</a:t>
            </a:r>
            <a:r>
              <a:rPr lang="en-US" dirty="0"/>
              <a:t>: 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Электроколясок, которые могли бы заезжать в общественный транспорт не существует</a:t>
            </a:r>
            <a:r>
              <a:rPr lang="en-US" dirty="0"/>
              <a:t>;</a:t>
            </a:r>
            <a:r>
              <a:rPr lang="ru-RU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Потребность в колясках, заезжающих в транспорт, есть очень большая, из-за маленького для городских условий запаса хода на одном заряде у всех существующих решений</a:t>
            </a:r>
            <a:r>
              <a:rPr lang="en-US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Не существует универсальных колясок, способных как преодолевать ступеньки и бордюры больше 10 см в высоту, так и справляться с плохими дорожными условиями</a:t>
            </a:r>
            <a:r>
              <a:rPr lang="en-US" dirty="0"/>
              <a:t>;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Не существует российского джойстика, обеспечивающего сопоставимую с зарубежными аналогами плавность управления коляской</a:t>
            </a: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B50967-0432-AF3C-3385-E1D0D36A9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3057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0090A5-EFCF-57A3-3995-E5799A2E6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F23D0B-E3DD-5B84-3961-39AE7F0BB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Электроколяска которая позволит инвалиду свободно преодолевать лестницы, пандусы и бордюры, а также без проблем пользоваться общественным транспортом.</a:t>
            </a:r>
          </a:p>
          <a:p>
            <a:r>
              <a:rPr lang="ru-RU" dirty="0"/>
              <a:t>Данная коляска будет иметь 3 режима работы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 1. </a:t>
            </a:r>
            <a:r>
              <a:rPr lang="ru-RU" dirty="0"/>
              <a:t>Режим ручного управления (с помощью многопозиционного джойстика)</a:t>
            </a:r>
          </a:p>
          <a:p>
            <a:pPr marL="0" indent="0">
              <a:buNone/>
            </a:pPr>
            <a:r>
              <a:rPr lang="ru-RU" dirty="0"/>
              <a:t>2. Режим автономного следования за маячком в кармане пользователя.</a:t>
            </a:r>
          </a:p>
          <a:p>
            <a:pPr marL="0" indent="0">
              <a:buNone/>
            </a:pPr>
            <a:r>
              <a:rPr lang="ru-RU" dirty="0"/>
              <a:t>3. Режим полностью автономной доставки пассажира в заранее заданную точку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2B55107-7B17-3135-05BA-A10D246EC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7069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4E670C-D421-D49C-80A0-BFCA2E7E7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Цели и задачи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38B1CC-666C-1B6B-BE20-3B490DD26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sz="2400" dirty="0"/>
              <a:t>Целью данного проекта является расширение возможностей существующих транспортных средств для людей с ОВЗ функцией заезда в транспорт, а также режимом автоматической доставки пассажира в заданную точку.</a:t>
            </a:r>
          </a:p>
          <a:p>
            <a:r>
              <a:rPr lang="ru-RU" sz="2400" dirty="0"/>
              <a:t>Задачами данного проекта является</a:t>
            </a:r>
            <a:r>
              <a:rPr lang="en-US" sz="2400" dirty="0"/>
              <a:t>:</a:t>
            </a:r>
          </a:p>
          <a:p>
            <a:r>
              <a:rPr lang="en-US" sz="2400" dirty="0"/>
              <a:t>1. </a:t>
            </a:r>
            <a:r>
              <a:rPr lang="ru-RU" sz="2400" dirty="0"/>
              <a:t>Провести анализ существующих решений транспортных средств для людей с ОВЗ, составить техническое задание на разработку данного устройства</a:t>
            </a:r>
            <a:r>
              <a:rPr lang="en-US" sz="2400" dirty="0"/>
              <a:t>;</a:t>
            </a:r>
          </a:p>
          <a:p>
            <a:r>
              <a:rPr lang="en-US" sz="2400" dirty="0"/>
              <a:t>2.  </a:t>
            </a:r>
            <a:r>
              <a:rPr lang="ru-RU" sz="2400" dirty="0"/>
              <a:t>Составить математическую модель, описывающую передвижение и функционирование разрабатываемого устройства</a:t>
            </a:r>
            <a:r>
              <a:rPr lang="en-US" sz="2400" dirty="0"/>
              <a:t>;</a:t>
            </a:r>
            <a:endParaRPr lang="ru-RU" sz="2400" dirty="0"/>
          </a:p>
          <a:p>
            <a:r>
              <a:rPr lang="en-US" sz="2400" dirty="0"/>
              <a:t>3. </a:t>
            </a:r>
            <a:r>
              <a:rPr lang="ru-RU" sz="2400" dirty="0"/>
              <a:t>Разработать конструкцию, удовлетворяющую требованиям ТЗ</a:t>
            </a:r>
          </a:p>
          <a:p>
            <a:r>
              <a:rPr lang="ru-RU" sz="2400" dirty="0"/>
              <a:t>4. Создать на основе мат. модели устройства цифровую систему управления, которая позволит данному транспортному средству правильно выполнять свои функции, описанные в Целях данного проекта.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B17D29F-6E83-C3F0-F442-F3A1C21D3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9790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166A81-0106-901F-2462-775F79181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Основные пункты из технического задания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9449D4-4A93-C07D-08D8-DFE66DA56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686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ru-RU" dirty="0"/>
              <a:t>1. </a:t>
            </a:r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Рама устройства должна обеспечивать надежное и безопасное крепление пассажира весом не более 100 кг;</a:t>
            </a:r>
            <a:endParaRPr lang="ru-RU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/>
              <a:t>2. </a:t>
            </a:r>
            <a:r>
              <a:rPr lang="ru-RU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Рама</a:t>
            </a:r>
            <a:r>
              <a:rPr lang="ru-RU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 приводы должны обеспечивать безопасный подъем пассажира по ступенькам высотой до 40 см или по пандусу с углом наклона до </a:t>
            </a: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45</a:t>
            </a:r>
            <a:r>
              <a:rPr lang="ru-RU" sz="2800" kern="1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ru-RU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включительно; </a:t>
            </a:r>
          </a:p>
          <a:p>
            <a:r>
              <a:rPr lang="ru-RU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Общая масса транспортного средства без пассажира не должна быть больше 100 кг;</a:t>
            </a:r>
          </a:p>
          <a:p>
            <a:r>
              <a:rPr lang="ru-RU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ru-RU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Габаритные размеры автономного транспортного средства не более 1000х650х1600 мм (длина, ширина, высота);</a:t>
            </a:r>
          </a:p>
          <a:p>
            <a:r>
              <a:rPr lang="ru-RU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Время работы от одного заряда не менее 5 часов.</a:t>
            </a: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62861BB-53E6-4A68-74BA-5DE0825A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13</a:t>
            </a:fld>
            <a:endParaRPr lang="ru-RU"/>
          </a:p>
        </p:txBody>
      </p:sp>
      <p:pic>
        <p:nvPicPr>
          <p:cNvPr id="5" name="8">
            <a:hlinkClick r:id="" action="ppaction://media"/>
            <a:extLst>
              <a:ext uri="{FF2B5EF4-FFF2-40B4-BE49-F238E27FC236}">
                <a16:creationId xmlns:a16="http://schemas.microsoft.com/office/drawing/2014/main" id="{2F97981F-034D-E68D-08E0-EEA96CAD36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025" y="63119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36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354123-082B-5F54-BFBD-B3F8EF8DF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6" y="1941879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0B40E5D-171D-6162-C27D-69CE4B30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14</a:t>
            </a:fld>
            <a:endParaRPr lang="ru-RU"/>
          </a:p>
        </p:txBody>
      </p:sp>
      <p:pic>
        <p:nvPicPr>
          <p:cNvPr id="5" name="9">
            <a:hlinkClick r:id="" action="ppaction://media"/>
            <a:extLst>
              <a:ext uri="{FF2B5EF4-FFF2-40B4-BE49-F238E27FC236}">
                <a16:creationId xmlns:a16="http://schemas.microsoft.com/office/drawing/2014/main" id="{7DA64635-E2C9-7AE3-ED50-94E37AA52A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35650" y="532606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32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D39166-F619-5D2B-72BB-92199DBA1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869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Актуальность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AB15D7-AF60-9F92-C882-43C39556E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895DE1-38B6-70E6-54B6-6FAD444D6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9353" y="1087135"/>
            <a:ext cx="7051230" cy="50818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70F1C9-5856-ABA8-2FB0-A7C4BB561212}"/>
              </a:ext>
            </a:extLst>
          </p:cNvPr>
          <p:cNvSpPr txBox="1"/>
          <p:nvPr/>
        </p:nvSpPr>
        <p:spPr>
          <a:xfrm>
            <a:off x="3735514" y="6169911"/>
            <a:ext cx="4720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Статистика инвалидов в мире</a:t>
            </a:r>
          </a:p>
        </p:txBody>
      </p:sp>
      <p:pic>
        <p:nvPicPr>
          <p:cNvPr id="3" name="2">
            <a:hlinkClick r:id="" action="ppaction://media"/>
            <a:extLst>
              <a:ext uri="{FF2B5EF4-FFF2-40B4-BE49-F238E27FC236}">
                <a16:creationId xmlns:a16="http://schemas.microsoft.com/office/drawing/2014/main" id="{9020ED37-091B-03BC-D379-96C13FF4DD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85351" y="527355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324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D39166-F619-5D2B-72BB-92199DBA1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Актуальность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AB15D7-AF60-9F92-C882-43C39556E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3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4627C89-4DCE-61A1-BA48-822CC4F6B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748" y="1233631"/>
            <a:ext cx="8223316" cy="47166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D55D30-26B0-D661-F8B8-CCF0B6D0CC78}"/>
              </a:ext>
            </a:extLst>
          </p:cNvPr>
          <p:cNvSpPr txBox="1"/>
          <p:nvPr/>
        </p:nvSpPr>
        <p:spPr>
          <a:xfrm>
            <a:off x="3042139" y="5987018"/>
            <a:ext cx="6465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Количество детей с нарушением ОДА только в России</a:t>
            </a:r>
          </a:p>
        </p:txBody>
      </p:sp>
    </p:spTree>
    <p:extLst>
      <p:ext uri="{BB962C8B-B14F-4D97-AF65-F5344CB8AC3E}">
        <p14:creationId xmlns:p14="http://schemas.microsoft.com/office/powerpoint/2010/main" val="3275772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DE98CA-D554-2711-1CF3-6B861268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Типовые проблемы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151872A-EE68-C4C2-A952-A7258154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4</a:t>
            </a:fld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7ECFB3-B81F-9986-F13B-1906F10A2643}"/>
              </a:ext>
            </a:extLst>
          </p:cNvPr>
          <p:cNvSpPr txBox="1"/>
          <p:nvPr/>
        </p:nvSpPr>
        <p:spPr>
          <a:xfrm>
            <a:off x="838200" y="3891699"/>
            <a:ext cx="276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Отсутствие объезда</a:t>
            </a:r>
          </a:p>
        </p:txBody>
      </p:sp>
      <p:pic>
        <p:nvPicPr>
          <p:cNvPr id="1026" name="Picture 2" descr="20 примеров ужасных пандусов для людей с колясками - Лайфхакер">
            <a:extLst>
              <a:ext uri="{FF2B5EF4-FFF2-40B4-BE49-F238E27FC236}">
                <a16:creationId xmlns:a16="http://schemas.microsoft.com/office/drawing/2014/main" id="{F2D08911-DA4E-9E48-232D-8EBD54DAF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5" r="4866"/>
          <a:stretch/>
        </p:blipFill>
        <p:spPr bwMode="auto">
          <a:xfrm>
            <a:off x="4677871" y="1411639"/>
            <a:ext cx="3117286" cy="172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2A14A1-C398-08D9-270B-C3C88DC92594}"/>
              </a:ext>
            </a:extLst>
          </p:cNvPr>
          <p:cNvSpPr txBox="1"/>
          <p:nvPr/>
        </p:nvSpPr>
        <p:spPr>
          <a:xfrm>
            <a:off x="5199948" y="3103733"/>
            <a:ext cx="207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Крутой пандус</a:t>
            </a:r>
          </a:p>
        </p:txBody>
      </p:sp>
      <p:pic>
        <p:nvPicPr>
          <p:cNvPr id="1028" name="Picture 4" descr="Иркутяне пожаловались на ямы и разбитый асфальт на улице Белобородова |  Новости Иркутска: экономика, спорт, медицина, культура, происшествия">
            <a:extLst>
              <a:ext uri="{FF2B5EF4-FFF2-40B4-BE49-F238E27FC236}">
                <a16:creationId xmlns:a16="http://schemas.microsoft.com/office/drawing/2014/main" id="{B49A5F14-D5B6-F982-1B94-9B0CA4FEC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717" y="2484993"/>
            <a:ext cx="3066381" cy="204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D17DB99-A69C-BF76-1F20-C583A587B537}"/>
              </a:ext>
            </a:extLst>
          </p:cNvPr>
          <p:cNvSpPr txBox="1"/>
          <p:nvPr/>
        </p:nvSpPr>
        <p:spPr>
          <a:xfrm>
            <a:off x="8577780" y="4531802"/>
            <a:ext cx="2424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Разбитые дороги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0711DE-DCFE-00B2-2CD1-3F72CE441DB0}"/>
              </a:ext>
            </a:extLst>
          </p:cNvPr>
          <p:cNvSpPr txBox="1"/>
          <p:nvPr/>
        </p:nvSpPr>
        <p:spPr>
          <a:xfrm>
            <a:off x="3702765" y="5954574"/>
            <a:ext cx="48285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Высокие ступеньки в транспорт без</a:t>
            </a:r>
          </a:p>
          <a:p>
            <a:r>
              <a:rPr lang="ru-RU" sz="2400" dirty="0"/>
              <a:t>выдвижного пандуса </a:t>
            </a:r>
          </a:p>
        </p:txBody>
      </p:sp>
      <p:pic>
        <p:nvPicPr>
          <p:cNvPr id="3" name="Picture 2" descr="Самые длинные лестницы мира фото">
            <a:extLst>
              <a:ext uri="{FF2B5EF4-FFF2-40B4-BE49-F238E27FC236}">
                <a16:creationId xmlns:a16="http://schemas.microsoft.com/office/drawing/2014/main" id="{6398DF30-05B1-310E-0296-D5BC1DCD0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48" y="1587420"/>
            <a:ext cx="3568732" cy="2380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Автобус КАВЗ 4270-80 низкопольный 28/90 ЯМЗ CNG, цена в Набережных Челнах  от компании Специальные машины">
            <a:extLst>
              <a:ext uri="{FF2B5EF4-FFF2-40B4-BE49-F238E27FC236}">
                <a16:creationId xmlns:a16="http://schemas.microsoft.com/office/drawing/2014/main" id="{E9647808-DBD0-F781-F8F4-AADF8DFB7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7442" y="3793969"/>
            <a:ext cx="3679213" cy="2143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3">
            <a:hlinkClick r:id="" action="ppaction://media"/>
            <a:extLst>
              <a:ext uri="{FF2B5EF4-FFF2-40B4-BE49-F238E27FC236}">
                <a16:creationId xmlns:a16="http://schemas.microsoft.com/office/drawing/2014/main" id="{951BE9CA-1C58-FC1B-A7FE-E849F12DE8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97332" y="535610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68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199411-DE04-58A9-3819-AD402B923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Существующие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C2DCBF8-1618-A486-D97C-7A2BFAC72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5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C72CD0F-A545-D9F8-4164-130DEC1D30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12"/>
          <a:stretch/>
        </p:blipFill>
        <p:spPr>
          <a:xfrm>
            <a:off x="2892159" y="1616591"/>
            <a:ext cx="2878797" cy="3497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562D01-4B5E-B713-CA76-7E2A30048464}"/>
              </a:ext>
            </a:extLst>
          </p:cNvPr>
          <p:cNvSpPr txBox="1"/>
          <p:nvPr/>
        </p:nvSpPr>
        <p:spPr>
          <a:xfrm>
            <a:off x="3378425" y="5365019"/>
            <a:ext cx="2262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Catewil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Utltra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4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WD</a:t>
            </a:r>
            <a:endParaRPr lang="ru-RU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934791-B2F0-53BC-0A9C-A75D4E2783C0}"/>
                  </a:ext>
                </a:extLst>
              </p:cNvPr>
              <p:cNvSpPr txBox="1"/>
              <p:nvPr/>
            </p:nvSpPr>
            <p:spPr>
              <a:xfrm>
                <a:off x="160791" y="1490504"/>
                <a:ext cx="2906116" cy="4770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Catewil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полноприводная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450</a:t>
                </a:r>
                <a:r>
                  <a:rPr lang="ru-RU" sz="1600" dirty="0"/>
                  <a:t>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опционально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10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15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2017</a:t>
                </a:r>
                <a:endParaRPr lang="ru-RU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934791-B2F0-53BC-0A9C-A75D4E2783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791" y="1490504"/>
                <a:ext cx="2906116" cy="4770537"/>
              </a:xfrm>
              <a:prstGeom prst="rect">
                <a:avLst/>
              </a:prstGeom>
              <a:blipFill>
                <a:blip r:embed="rId5"/>
                <a:stretch>
                  <a:fillRect l="-1048" t="-384" r="-629" b="-7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Рисунок 8" descr="Кресло-коляска с электроприводом Observer Проходимец OB-EW-002">
            <a:extLst>
              <a:ext uri="{FF2B5EF4-FFF2-40B4-BE49-F238E27FC236}">
                <a16:creationId xmlns:a16="http://schemas.microsoft.com/office/drawing/2014/main" id="{125B3663-94E9-9DD4-ABFA-F82EA0AE33E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9557" y="1653640"/>
            <a:ext cx="3176440" cy="317644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B45E4A-10D2-D8F7-0560-743461459B4D}"/>
              </a:ext>
            </a:extLst>
          </p:cNvPr>
          <p:cNvSpPr txBox="1"/>
          <p:nvPr/>
        </p:nvSpPr>
        <p:spPr>
          <a:xfrm>
            <a:off x="8897193" y="5177290"/>
            <a:ext cx="2654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Observer </a:t>
            </a:r>
            <a:r>
              <a:rPr lang="ru-RU" sz="2000" dirty="0"/>
              <a:t>Проходимец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4211761-1521-8C52-A578-8B2A76A791A0}"/>
                  </a:ext>
                </a:extLst>
              </p:cNvPr>
              <p:cNvSpPr txBox="1"/>
              <p:nvPr/>
            </p:nvSpPr>
            <p:spPr>
              <a:xfrm>
                <a:off x="6002873" y="1469957"/>
                <a:ext cx="2979285" cy="4770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Observer;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полноприводная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1300</a:t>
                </a:r>
                <a:r>
                  <a:rPr lang="ru-RU" sz="1600" dirty="0"/>
                  <a:t>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обработки данных с гироскопа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опционально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15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2018</a:t>
                </a:r>
                <a:endParaRPr lang="ru-RU" sz="1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4211761-1521-8C52-A578-8B2A76A791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2873" y="1469957"/>
                <a:ext cx="2979285" cy="4770537"/>
              </a:xfrm>
              <a:prstGeom prst="rect">
                <a:avLst/>
              </a:prstGeom>
              <a:blipFill>
                <a:blip r:embed="rId7"/>
                <a:stretch>
                  <a:fillRect l="-1230" t="-383" r="-820" b="-63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4">
            <a:hlinkClick r:id="" action="ppaction://media"/>
            <a:extLst>
              <a:ext uri="{FF2B5EF4-FFF2-40B4-BE49-F238E27FC236}">
                <a16:creationId xmlns:a16="http://schemas.microsoft.com/office/drawing/2014/main" id="{B017BCDD-D6FA-63CF-AF6D-FB3F396177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13654" y="613251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5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23FEB2-9C77-94AF-E0EC-024444157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6029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Существующие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C56CE74-0EDF-2D15-A984-7A806813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6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BD8439C-F4F6-6C6C-CAFA-0EA4767FD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858" y="1551655"/>
            <a:ext cx="3391069" cy="37122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52B300-9C48-CD54-D9C5-A4D1D7C80E80}"/>
              </a:ext>
            </a:extLst>
          </p:cNvPr>
          <p:cNvSpPr txBox="1"/>
          <p:nvPr/>
        </p:nvSpPr>
        <p:spPr>
          <a:xfrm>
            <a:off x="3859901" y="5263869"/>
            <a:ext cx="2739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Catewil</a:t>
            </a:r>
            <a:r>
              <a:rPr lang="en-US" sz="2000" dirty="0"/>
              <a:t> GTS4</a:t>
            </a:r>
            <a:endParaRPr lang="ru-RU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8C82833-000D-A959-748A-C9DC62074C3C}"/>
                  </a:ext>
                </a:extLst>
              </p:cNvPr>
              <p:cNvSpPr txBox="1"/>
              <p:nvPr/>
            </p:nvSpPr>
            <p:spPr>
              <a:xfrm>
                <a:off x="527124" y="1135097"/>
                <a:ext cx="2690602" cy="5970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Catewil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</a:t>
                </a:r>
                <a:r>
                  <a:rPr lang="en-US" sz="1600" dirty="0"/>
                  <a:t>-</a:t>
                </a:r>
                <a:r>
                  <a:rPr lang="ru-RU" sz="1600" dirty="0" err="1"/>
                  <a:t>ступенькоход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смешенная (привод на задние колеса + выдвижное гусеничное шасси)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</a:t>
                </a:r>
                <a:r>
                  <a:rPr lang="ru-RU" sz="1600" dirty="0"/>
                  <a:t>450Вт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есть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20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2017</a:t>
                </a:r>
                <a:endParaRPr lang="ru-RU" sz="1600" dirty="0"/>
              </a:p>
              <a:p>
                <a:endParaRPr lang="ru-RU" sz="1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8C82833-000D-A959-748A-C9DC62074C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7124" y="1135097"/>
                <a:ext cx="2690602" cy="5970865"/>
              </a:xfrm>
              <a:prstGeom prst="rect">
                <a:avLst/>
              </a:prstGeom>
              <a:blipFill>
                <a:blip r:embed="rId3"/>
                <a:stretch>
                  <a:fillRect l="-1131" t="-306" r="-13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F35D319-3523-DCEB-C5E8-B5AA57E21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8565" y="1690688"/>
            <a:ext cx="3156720" cy="31806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BD1AA4D-1B3D-2E06-A2A6-AD221A1C16EB}"/>
                  </a:ext>
                </a:extLst>
              </p:cNvPr>
              <p:cNvSpPr txBox="1"/>
              <p:nvPr/>
            </p:nvSpPr>
            <p:spPr>
              <a:xfrm>
                <a:off x="6599054" y="1024709"/>
                <a:ext cx="2981915" cy="62170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Германия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Otto bork;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полноприводная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</a:t>
                </a:r>
                <a:r>
                  <a:rPr lang="ru-RU" sz="1600" dirty="0"/>
                  <a:t>450Вт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продвинутая система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немецкий, разработан в самой компании </a:t>
                </a:r>
                <a:r>
                  <a:rPr lang="en-US" sz="1600" dirty="0"/>
                  <a:t>Otto bork;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7-8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7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2013</a:t>
                </a:r>
                <a:endParaRPr lang="ru-RU" sz="1600" dirty="0"/>
              </a:p>
              <a:p>
                <a:endParaRPr lang="ru-RU" sz="1600" dirty="0"/>
              </a:p>
              <a:p>
                <a:endParaRPr lang="ru-RU" sz="1600" dirty="0"/>
              </a:p>
              <a:p>
                <a:endParaRPr lang="ru-RU" sz="1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BD1AA4D-1B3D-2E06-A2A6-AD221A1C16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054" y="1024709"/>
                <a:ext cx="2981915" cy="6217087"/>
              </a:xfrm>
              <a:prstGeom prst="rect">
                <a:avLst/>
              </a:prstGeom>
              <a:blipFill>
                <a:blip r:embed="rId5"/>
                <a:stretch>
                  <a:fillRect l="-1227" t="-294" r="-61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C28CF7E8-0DA0-69F2-6211-D6A8884A3EDD}"/>
              </a:ext>
            </a:extLst>
          </p:cNvPr>
          <p:cNvSpPr txBox="1"/>
          <p:nvPr/>
        </p:nvSpPr>
        <p:spPr>
          <a:xfrm>
            <a:off x="9509139" y="5163230"/>
            <a:ext cx="22367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Otto bork C1000 DS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37469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7CDA49-A809-27F5-3857-164D61F60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49629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Существующие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2BD295-E6AA-8BB1-8944-CFA2A2E3B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7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107508-CFB9-BE7F-8E50-6D57D84BA2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77" t="8698" r="577"/>
          <a:stretch/>
        </p:blipFill>
        <p:spPr bwMode="auto">
          <a:xfrm>
            <a:off x="3135323" y="1872397"/>
            <a:ext cx="2824579" cy="30219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381F65C-21D7-D0F6-C1FB-6AD28C1D46B8}"/>
                  </a:ext>
                </a:extLst>
              </p:cNvPr>
              <p:cNvSpPr txBox="1"/>
              <p:nvPr/>
            </p:nvSpPr>
            <p:spPr>
              <a:xfrm>
                <a:off x="667111" y="773712"/>
                <a:ext cx="2914290" cy="5970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Германия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Otto bork;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полноприводная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5</a:t>
                </a:r>
                <a:r>
                  <a:rPr lang="ru-RU" sz="1600" dirty="0"/>
                  <a:t>50Вт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продвинутая система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немецкий, разработан в самой компании </a:t>
                </a:r>
                <a:r>
                  <a:rPr lang="en-US" sz="1600" dirty="0"/>
                  <a:t>Otto bork;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7-8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2019</a:t>
                </a:r>
                <a:endParaRPr lang="ru-RU" sz="1600" dirty="0"/>
              </a:p>
              <a:p>
                <a:endParaRPr lang="ru-RU" sz="1600" dirty="0"/>
              </a:p>
              <a:p>
                <a:endParaRPr lang="ru-RU" sz="1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381F65C-21D7-D0F6-C1FB-6AD28C1D46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111" y="773712"/>
                <a:ext cx="2914290" cy="5970865"/>
              </a:xfrm>
              <a:prstGeom prst="rect">
                <a:avLst/>
              </a:prstGeom>
              <a:blipFill>
                <a:blip r:embed="rId3"/>
                <a:stretch>
                  <a:fillRect l="-1044" t="-3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4E0EA09-E70E-5610-B3DF-E71D7ECAD3C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2043" y="2228180"/>
            <a:ext cx="2958957" cy="2958957"/>
          </a:xfrm>
          <a:prstGeom prst="rect">
            <a:avLst/>
          </a:prstGeom>
          <a:noFill/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C983FD6-1AD4-42C4-B941-3EE7E5447BC5}"/>
                  </a:ext>
                </a:extLst>
              </p:cNvPr>
              <p:cNvSpPr txBox="1"/>
              <p:nvPr/>
            </p:nvSpPr>
            <p:spPr>
              <a:xfrm>
                <a:off x="6694143" y="845336"/>
                <a:ext cx="2690602" cy="6463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Китай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Ortonika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заднеприводная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</a:t>
                </a:r>
                <a:r>
                  <a:rPr lang="ru-RU" sz="1600" dirty="0"/>
                  <a:t>450Вт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нет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10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2019</a:t>
                </a:r>
                <a:endParaRPr lang="ru-RU" sz="1600" dirty="0"/>
              </a:p>
              <a:p>
                <a:endParaRPr lang="ru-RU" sz="1600" dirty="0"/>
              </a:p>
              <a:p>
                <a:endParaRPr lang="ru-RU" sz="1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C983FD6-1AD4-42C4-B941-3EE7E5447B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143" y="845336"/>
                <a:ext cx="2690602" cy="6463308"/>
              </a:xfrm>
              <a:prstGeom prst="rect">
                <a:avLst/>
              </a:prstGeom>
              <a:blipFill>
                <a:blip r:embed="rId5"/>
                <a:stretch>
                  <a:fillRect l="-1134" t="-28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01AA843C-27B0-9F77-7354-74371C93AC31}"/>
              </a:ext>
            </a:extLst>
          </p:cNvPr>
          <p:cNvSpPr txBox="1"/>
          <p:nvPr/>
        </p:nvSpPr>
        <p:spPr>
          <a:xfrm>
            <a:off x="3657979" y="5050225"/>
            <a:ext cx="19784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Ottobock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juvo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b5</a:t>
            </a:r>
            <a:endParaRPr lang="ru-RU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D29DBB-4A5A-4EE3-8459-BB7C5FCC3C09}"/>
              </a:ext>
            </a:extLst>
          </p:cNvPr>
          <p:cNvSpPr txBox="1"/>
          <p:nvPr/>
        </p:nvSpPr>
        <p:spPr>
          <a:xfrm>
            <a:off x="9160184" y="5065614"/>
            <a:ext cx="24721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Pulse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270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451671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F47FE5-E69A-B88E-D3C7-9681036E9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421815" cy="942977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Сравнение основных параметров существующих решений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8C2796-C448-1EA7-563F-60B79110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8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BBD27208-0195-FEE2-E9F0-D5959B19DF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03336307"/>
                  </p:ext>
                </p:extLst>
              </p:nvPr>
            </p:nvGraphicFramePr>
            <p:xfrm>
              <a:off x="838200" y="1212608"/>
              <a:ext cx="10187871" cy="587801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29631">
                      <a:extLst>
                        <a:ext uri="{9D8B030D-6E8A-4147-A177-3AD203B41FA5}">
                          <a16:colId xmlns:a16="http://schemas.microsoft.com/office/drawing/2014/main" val="1157996081"/>
                        </a:ext>
                      </a:extLst>
                    </a:gridCol>
                    <a:gridCol w="1306587">
                      <a:extLst>
                        <a:ext uri="{9D8B030D-6E8A-4147-A177-3AD203B41FA5}">
                          <a16:colId xmlns:a16="http://schemas.microsoft.com/office/drawing/2014/main" val="2381408098"/>
                        </a:ext>
                      </a:extLst>
                    </a:gridCol>
                    <a:gridCol w="1521303">
                      <a:extLst>
                        <a:ext uri="{9D8B030D-6E8A-4147-A177-3AD203B41FA5}">
                          <a16:colId xmlns:a16="http://schemas.microsoft.com/office/drawing/2014/main" val="486372625"/>
                        </a:ext>
                      </a:extLst>
                    </a:gridCol>
                    <a:gridCol w="1112655">
                      <a:extLst>
                        <a:ext uri="{9D8B030D-6E8A-4147-A177-3AD203B41FA5}">
                          <a16:colId xmlns:a16="http://schemas.microsoft.com/office/drawing/2014/main" val="2673989750"/>
                        </a:ext>
                      </a:extLst>
                    </a:gridCol>
                    <a:gridCol w="1363508">
                      <a:extLst>
                        <a:ext uri="{9D8B030D-6E8A-4147-A177-3AD203B41FA5}">
                          <a16:colId xmlns:a16="http://schemas.microsoft.com/office/drawing/2014/main" val="4092701245"/>
                        </a:ext>
                      </a:extLst>
                    </a:gridCol>
                    <a:gridCol w="1355416">
                      <a:extLst>
                        <a:ext uri="{9D8B030D-6E8A-4147-A177-3AD203B41FA5}">
                          <a16:colId xmlns:a16="http://schemas.microsoft.com/office/drawing/2014/main" val="3173952442"/>
                        </a:ext>
                      </a:extLst>
                    </a:gridCol>
                    <a:gridCol w="1298771">
                      <a:extLst>
                        <a:ext uri="{9D8B030D-6E8A-4147-A177-3AD203B41FA5}">
                          <a16:colId xmlns:a16="http://schemas.microsoft.com/office/drawing/2014/main" val="3238359360"/>
                        </a:ext>
                      </a:extLst>
                    </a:gridCol>
                  </a:tblGrid>
                  <a:tr h="50332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Параметр</a:t>
                          </a:r>
                          <a:r>
                            <a:rPr lang="en-US" sz="1400" dirty="0"/>
                            <a:t>/</a:t>
                          </a:r>
                          <a:r>
                            <a:rPr lang="ru-RU" sz="1400" dirty="0"/>
                            <a:t>Название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Ultra 4WD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Проходимец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GTS4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С1000 </a:t>
                          </a:r>
                          <a:r>
                            <a:rPr lang="en-US" sz="1400" dirty="0"/>
                            <a:t>DS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Juvo</a:t>
                          </a:r>
                          <a:r>
                            <a:rPr lang="en-US" sz="1400" dirty="0"/>
                            <a:t> B5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Pulse 270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36055957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Страна-производитель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Китай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128075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Год начала производства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2017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2017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2013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2019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2019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0407070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Компания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Observer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Ortonica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6399345"/>
                      </a:ext>
                    </a:extLst>
                  </a:tr>
                  <a:tr h="903162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Тип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 err="1"/>
                            <a:t>Ступенькоход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6958380"/>
                      </a:ext>
                    </a:extLst>
                  </a:tr>
                  <a:tr h="291342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База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Смешенная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54504223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Мощность моторов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1300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550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023256"/>
                      </a:ext>
                    </a:extLst>
                  </a:tr>
                  <a:tr h="71903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Наличие </a:t>
                          </a:r>
                          <a:r>
                            <a:rPr lang="ru-RU" sz="1400" dirty="0" err="1"/>
                            <a:t>электрорегулировок</a:t>
                          </a:r>
                          <a:r>
                            <a:rPr lang="ru-RU" sz="1400" dirty="0"/>
                            <a:t> сиденья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Нет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7859870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Джойстик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862664"/>
                      </a:ext>
                    </a:extLst>
                  </a:tr>
                  <a:tr h="93474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Максимальная преодолеваемая высота ступеньки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15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20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32319"/>
                      </a:ext>
                    </a:extLst>
                  </a:tr>
                  <a:tr h="93474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Максимальный преодолеваемый угол наклона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45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40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17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5322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BBD27208-0195-FEE2-E9F0-D5959B19DF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03336307"/>
                  </p:ext>
                </p:extLst>
              </p:nvPr>
            </p:nvGraphicFramePr>
            <p:xfrm>
              <a:off x="838200" y="1212608"/>
              <a:ext cx="10187871" cy="587801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29631">
                      <a:extLst>
                        <a:ext uri="{9D8B030D-6E8A-4147-A177-3AD203B41FA5}">
                          <a16:colId xmlns:a16="http://schemas.microsoft.com/office/drawing/2014/main" val="1157996081"/>
                        </a:ext>
                      </a:extLst>
                    </a:gridCol>
                    <a:gridCol w="1306587">
                      <a:extLst>
                        <a:ext uri="{9D8B030D-6E8A-4147-A177-3AD203B41FA5}">
                          <a16:colId xmlns:a16="http://schemas.microsoft.com/office/drawing/2014/main" val="2381408098"/>
                        </a:ext>
                      </a:extLst>
                    </a:gridCol>
                    <a:gridCol w="1521303">
                      <a:extLst>
                        <a:ext uri="{9D8B030D-6E8A-4147-A177-3AD203B41FA5}">
                          <a16:colId xmlns:a16="http://schemas.microsoft.com/office/drawing/2014/main" val="486372625"/>
                        </a:ext>
                      </a:extLst>
                    </a:gridCol>
                    <a:gridCol w="1112655">
                      <a:extLst>
                        <a:ext uri="{9D8B030D-6E8A-4147-A177-3AD203B41FA5}">
                          <a16:colId xmlns:a16="http://schemas.microsoft.com/office/drawing/2014/main" val="2673989750"/>
                        </a:ext>
                      </a:extLst>
                    </a:gridCol>
                    <a:gridCol w="1363508">
                      <a:extLst>
                        <a:ext uri="{9D8B030D-6E8A-4147-A177-3AD203B41FA5}">
                          <a16:colId xmlns:a16="http://schemas.microsoft.com/office/drawing/2014/main" val="4092701245"/>
                        </a:ext>
                      </a:extLst>
                    </a:gridCol>
                    <a:gridCol w="1355416">
                      <a:extLst>
                        <a:ext uri="{9D8B030D-6E8A-4147-A177-3AD203B41FA5}">
                          <a16:colId xmlns:a16="http://schemas.microsoft.com/office/drawing/2014/main" val="3173952442"/>
                        </a:ext>
                      </a:extLst>
                    </a:gridCol>
                    <a:gridCol w="1298771">
                      <a:extLst>
                        <a:ext uri="{9D8B030D-6E8A-4147-A177-3AD203B41FA5}">
                          <a16:colId xmlns:a16="http://schemas.microsoft.com/office/drawing/2014/main" val="3238359360"/>
                        </a:ext>
                      </a:extLst>
                    </a:gridCol>
                  </a:tblGrid>
                  <a:tr h="50332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Параметр</a:t>
                          </a:r>
                          <a:r>
                            <a:rPr lang="en-US" sz="1400" dirty="0"/>
                            <a:t>/</a:t>
                          </a:r>
                          <a:r>
                            <a:rPr lang="ru-RU" sz="1400" dirty="0"/>
                            <a:t>Название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Ultra 4WD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Проходимец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GTS4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С1000 </a:t>
                          </a:r>
                          <a:r>
                            <a:rPr lang="en-US" sz="1400" dirty="0"/>
                            <a:t>DS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Juvo</a:t>
                          </a:r>
                          <a:r>
                            <a:rPr lang="en-US" sz="1400" dirty="0"/>
                            <a:t> B5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Pulse 270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36055957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Страна-производитель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Китай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128075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Год начала производства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2017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2017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2013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2019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2019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040707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Компания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Observer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Ortonica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6399345"/>
                      </a:ext>
                    </a:extLst>
                  </a:tr>
                  <a:tr h="94488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Тип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 err="1"/>
                            <a:t>Ступенькоход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695838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База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Смешенная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54504223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Мощность моторов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1300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550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023256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Наличие </a:t>
                          </a:r>
                          <a:r>
                            <a:rPr lang="ru-RU" sz="1400" dirty="0" err="1"/>
                            <a:t>электрорегулировок</a:t>
                          </a:r>
                          <a:r>
                            <a:rPr lang="ru-RU" sz="1400" dirty="0"/>
                            <a:t> сиденья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Нет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785987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Джойстик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862664"/>
                      </a:ext>
                    </a:extLst>
                  </a:tr>
                  <a:tr h="93474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Максимальная преодолеваемая высота ступеньки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15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20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32319"/>
                      </a:ext>
                    </a:extLst>
                  </a:tr>
                  <a:tr h="93474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Максимальный преодолеваемый угол наклона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171495" t="-527922" r="-511215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232400" t="-527922" r="-337600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454098" t="-527922" r="-361202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454709" t="-527922" r="-196413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554709" t="-527922" r="-96413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685446" t="-527922" r="-939" b="-129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1253228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3" name="5">
            <a:hlinkClick r:id="" action="ppaction://media"/>
            <a:extLst>
              <a:ext uri="{FF2B5EF4-FFF2-40B4-BE49-F238E27FC236}">
                <a16:creationId xmlns:a16="http://schemas.microsoft.com/office/drawing/2014/main" id="{94596169-458C-D221-2F29-7909F19645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85600" y="381476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53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63180D-1C5A-B3DC-9432-4B15B3FC3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Классификация устройств для преодоления</a:t>
            </a:r>
            <a:br>
              <a:rPr lang="ru-RU" dirty="0"/>
            </a:br>
            <a:r>
              <a:rPr lang="ru-RU" dirty="0"/>
              <a:t>препятствий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F9315E-70DA-149F-8771-8E35157D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9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2BAAF4-592E-1088-5DD5-40EC331DB6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6682" b="70497"/>
          <a:stretch/>
        </p:blipFill>
        <p:spPr>
          <a:xfrm>
            <a:off x="2602524" y="1690688"/>
            <a:ext cx="8519180" cy="3786785"/>
          </a:xfrm>
          <a:prstGeom prst="rect">
            <a:avLst/>
          </a:prstGeom>
        </p:spPr>
      </p:pic>
      <p:pic>
        <p:nvPicPr>
          <p:cNvPr id="3" name="6">
            <a:hlinkClick r:id="" action="ppaction://media"/>
            <a:extLst>
              <a:ext uri="{FF2B5EF4-FFF2-40B4-BE49-F238E27FC236}">
                <a16:creationId xmlns:a16="http://schemas.microsoft.com/office/drawing/2014/main" id="{F0E44A00-7021-455E-DF10-3A964F6371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7938" y="63404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16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</TotalTime>
  <Words>986</Words>
  <Application>Microsoft Office PowerPoint</Application>
  <PresentationFormat>Широкоэкранный</PresentationFormat>
  <Paragraphs>212</Paragraphs>
  <Slides>14</Slides>
  <Notes>0</Notes>
  <HiddenSlides>0</HiddenSlides>
  <MMClips>8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Times New Roman</vt:lpstr>
      <vt:lpstr>Тема Office</vt:lpstr>
      <vt:lpstr>Комплексная система управления движением инвалидной коляски с расширенными функциональными возможностями</vt:lpstr>
      <vt:lpstr>Актуальность</vt:lpstr>
      <vt:lpstr>Актуальность</vt:lpstr>
      <vt:lpstr>Типовые проблемы</vt:lpstr>
      <vt:lpstr>Существующие решения</vt:lpstr>
      <vt:lpstr>Существующие решения</vt:lpstr>
      <vt:lpstr>Существующие решения</vt:lpstr>
      <vt:lpstr>Сравнение основных параметров существующих решений</vt:lpstr>
      <vt:lpstr>Классификация устройств для преодоления препятствий</vt:lpstr>
      <vt:lpstr>Обоснование проекта</vt:lpstr>
      <vt:lpstr>Идея проекта</vt:lpstr>
      <vt:lpstr>Цели и задачи проекта</vt:lpstr>
      <vt:lpstr>Основные пункты из технического задания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Комплексная система управления движения инвалидной коляски </dc:title>
  <dc:creator>Дмитрий Калашников</dc:creator>
  <cp:lastModifiedBy>Дмитрий Калашников</cp:lastModifiedBy>
  <cp:revision>45</cp:revision>
  <dcterms:created xsi:type="dcterms:W3CDTF">2023-10-19T08:59:10Z</dcterms:created>
  <dcterms:modified xsi:type="dcterms:W3CDTF">2023-12-13T10:49:03Z</dcterms:modified>
</cp:coreProperties>
</file>

<file path=docProps/thumbnail.jpeg>
</file>